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3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79" r:id="rId4"/>
    <p:sldId id="280" r:id="rId5"/>
    <p:sldId id="282" r:id="rId6"/>
    <p:sldId id="287" r:id="rId7"/>
    <p:sldId id="281" r:id="rId8"/>
    <p:sldId id="283" r:id="rId9"/>
    <p:sldId id="284" r:id="rId10"/>
    <p:sldId id="285" r:id="rId11"/>
    <p:sldId id="288" r:id="rId12"/>
    <p:sldId id="289" r:id="rId13"/>
    <p:sldId id="290" r:id="rId14"/>
    <p:sldId id="257" r:id="rId15"/>
  </p:sldIdLst>
  <p:sldSz cx="9144000" cy="5143500" type="screen16x9"/>
  <p:notesSz cx="6858000" cy="9144000"/>
  <p:embeddedFontLst>
    <p:embeddedFont>
      <p:font typeface="方正字迹-佛君包装简体" panose="02010600030101010101" charset="-122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等线" panose="02010600030101010101" pitchFamily="2" charset="-122"/>
      <p:regular r:id="rId22"/>
      <p:bold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E5C"/>
    <a:srgbClr val="6594AB"/>
    <a:srgbClr val="759EB3"/>
    <a:srgbClr val="680000"/>
    <a:srgbClr val="8EB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8" autoAdjust="0"/>
    <p:restoredTop sz="94660"/>
  </p:normalViewPr>
  <p:slideViewPr>
    <p:cSldViewPr>
      <p:cViewPr>
        <p:scale>
          <a:sx n="102" d="100"/>
          <a:sy n="102" d="100"/>
        </p:scale>
        <p:origin x="88" y="-1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10" Type="http://schemas.openxmlformats.org/officeDocument/2006/relationships/image" Target="../media/image16.wmf"/><Relationship Id="rId4" Type="http://schemas.openxmlformats.org/officeDocument/2006/relationships/image" Target="../media/image10.wmf"/><Relationship Id="rId9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20F4B-C3DD-4ED9-B5CD-99D3906487CA}" type="datetimeFigureOut">
              <a:rPr lang="zh-CN" altLang="en-US" smtClean="0"/>
              <a:t>3/27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A4B6C-E7FB-4DDE-AEEB-95EBB1DEF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878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A4B6C-E7FB-4DDE-AEEB-95EBB1DEF0A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214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3/27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3/27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3/27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3/27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3/27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3/27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3/27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3/27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3/27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0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8" y="0"/>
            <a:ext cx="9140863" cy="5143500"/>
          </a:xfrm>
          <a:prstGeom prst="rect">
            <a:avLst/>
          </a:prstGeom>
        </p:spPr>
      </p:pic>
      <p:pic>
        <p:nvPicPr>
          <p:cNvPr id="8" name="图片 7" descr="0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21325640">
            <a:off x="8520038" y="4387488"/>
            <a:ext cx="282562" cy="545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3/27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3/27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3/27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4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1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wmf"/><Relationship Id="rId20" Type="http://schemas.openxmlformats.org/officeDocument/2006/relationships/image" Target="../media/image15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10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7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2.wmf"/><Relationship Id="rId22" Type="http://schemas.openxmlformats.org/officeDocument/2006/relationships/image" Target="../media/image16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22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02.jpg"/>
          <p:cNvPicPr>
            <a:picLocks noChangeAspect="1"/>
          </p:cNvPicPr>
          <p:nvPr/>
        </p:nvPicPr>
        <p:blipFill>
          <a:blip r:embed="rId3"/>
          <a:srcRect l="776"/>
          <a:stretch>
            <a:fillRect/>
          </a:stretch>
        </p:blipFill>
        <p:spPr>
          <a:xfrm>
            <a:off x="0" y="0"/>
            <a:ext cx="9142431" cy="5143500"/>
          </a:xfrm>
          <a:prstGeom prst="rect">
            <a:avLst/>
          </a:prstGeom>
        </p:spPr>
      </p:pic>
      <p:pic>
        <p:nvPicPr>
          <p:cNvPr id="4" name="图片 3" descr="01.png"/>
          <p:cNvPicPr>
            <a:picLocks noChangeAspect="1"/>
          </p:cNvPicPr>
          <p:nvPr/>
        </p:nvPicPr>
        <p:blipFill>
          <a:blip r:embed="rId4" cstate="print"/>
          <a:srcRect l="3333" t="5682" r="1667"/>
          <a:stretch>
            <a:fillRect/>
          </a:stretch>
        </p:blipFill>
        <p:spPr>
          <a:xfrm>
            <a:off x="2714612" y="2700301"/>
            <a:ext cx="4071966" cy="237177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214678" y="1022984"/>
            <a:ext cx="1847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9000" dirty="0"/>
          </a:p>
        </p:txBody>
      </p:sp>
      <p:sp>
        <p:nvSpPr>
          <p:cNvPr id="23" name="TextBox 22"/>
          <p:cNvSpPr txBox="1"/>
          <p:nvPr/>
        </p:nvSpPr>
        <p:spPr>
          <a:xfrm>
            <a:off x="359024" y="1094384"/>
            <a:ext cx="8784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基于混合规划求解的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6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机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30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节点的机组启停情况以及支路与节点的功率情况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4357686" y="1594488"/>
            <a:ext cx="2214578" cy="158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25671E7-5746-4B2D-ACE7-38466E5D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0" y="1656925"/>
            <a:ext cx="7461633" cy="14478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B4FE34-EB8A-4A0A-B231-8A81CF1F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5486"/>
            <a:ext cx="5562886" cy="14097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77924C-DE38-48AB-B130-378E9064E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156466"/>
            <a:ext cx="6984776" cy="194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41682"/>
      </p:ext>
    </p:extLst>
  </p:cSld>
  <p:clrMapOvr>
    <a:masterClrMapping/>
  </p:clrMapOvr>
  <p:transition advClick="0" advTm="4000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03D995-2DE9-4B99-A1EC-CF895714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51470"/>
            <a:ext cx="7448933" cy="472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12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814A99-D7B3-47E6-9FAA-D56670481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0"/>
            <a:ext cx="6335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81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9C3232-F1D3-44DE-8656-8BC22279B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0"/>
            <a:ext cx="7433455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08A6DA-7CFA-4AFC-B44C-5F5368340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3867894"/>
            <a:ext cx="4902452" cy="11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00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02.jpg"/>
          <p:cNvPicPr>
            <a:picLocks noChangeAspect="1"/>
          </p:cNvPicPr>
          <p:nvPr/>
        </p:nvPicPr>
        <p:blipFill>
          <a:blip r:embed="rId2"/>
          <a:srcRect l="776"/>
          <a:stretch>
            <a:fillRect/>
          </a:stretch>
        </p:blipFill>
        <p:spPr>
          <a:xfrm>
            <a:off x="0" y="0"/>
            <a:ext cx="9142431" cy="5143500"/>
          </a:xfrm>
          <a:prstGeom prst="rect">
            <a:avLst/>
          </a:prstGeom>
        </p:spPr>
      </p:pic>
      <p:pic>
        <p:nvPicPr>
          <p:cNvPr id="4" name="图片 3" descr="01.png"/>
          <p:cNvPicPr>
            <a:picLocks noChangeAspect="1"/>
          </p:cNvPicPr>
          <p:nvPr/>
        </p:nvPicPr>
        <p:blipFill>
          <a:blip r:embed="rId3" cstate="print"/>
          <a:srcRect l="3333" t="5682" r="1667"/>
          <a:stretch>
            <a:fillRect/>
          </a:stretch>
        </p:blipFill>
        <p:spPr>
          <a:xfrm>
            <a:off x="2714612" y="2700301"/>
            <a:ext cx="4071966" cy="23717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47410" y="714362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600" dirty="0">
                <a:ln w="63500">
                  <a:noFill/>
                </a:ln>
                <a:solidFill>
                  <a:schemeClr val="accent5">
                    <a:lumMod val="50000"/>
                  </a:schemeClr>
                </a:solidFill>
                <a:latin typeface="方正美黑简体" pitchFamily="2" charset="-122"/>
                <a:ea typeface="方正美黑简体" pitchFamily="2" charset="-122"/>
              </a:rPr>
              <a:t>您的欣赏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71670" y="522918"/>
            <a:ext cx="13388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0" dirty="0">
                <a:solidFill>
                  <a:schemeClr val="accent5">
                    <a:lumMod val="50000"/>
                  </a:schemeClr>
                </a:solidFill>
                <a:latin typeface="方正字迹-佛君包装简体" pitchFamily="2" charset="-122"/>
                <a:ea typeface="方正字迹-佛君包装简体" pitchFamily="2" charset="-122"/>
              </a:rPr>
              <a:t>感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28926" y="1022984"/>
            <a:ext cx="13388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0" dirty="0">
                <a:solidFill>
                  <a:schemeClr val="accent5">
                    <a:lumMod val="50000"/>
                  </a:schemeClr>
                </a:solidFill>
                <a:latin typeface="方正字迹-佛君包装简体" pitchFamily="2" charset="-122"/>
                <a:ea typeface="方正字迹-佛君包装简体" pitchFamily="2" charset="-122"/>
              </a:rPr>
              <a:t>谢</a:t>
            </a:r>
          </a:p>
        </p:txBody>
      </p:sp>
      <p:pic>
        <p:nvPicPr>
          <p:cNvPr id="22" name="图片 21" descr="0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325640">
            <a:off x="4004634" y="1730046"/>
            <a:ext cx="178240" cy="34431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57686" y="1665926"/>
            <a:ext cx="2286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设计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PPT</a:t>
            </a: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模版</a:t>
            </a:r>
            <a:endParaRPr lang="en-US" altLang="zh-CN" sz="16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4071934" y="1571618"/>
            <a:ext cx="2786082" cy="2287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4099354-F7EB-4424-9ECD-62FDF0983E27}"/>
              </a:ext>
            </a:extLst>
          </p:cNvPr>
          <p:cNvSpPr/>
          <p:nvPr/>
        </p:nvSpPr>
        <p:spPr>
          <a:xfrm>
            <a:off x="683568" y="411510"/>
            <a:ext cx="7200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基于已知的系统数据，求解计划时间内的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机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41</a:t>
            </a: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支路的功率情况与机组的开停机情况，使得系统总成本达到最小。该问题的决策变量由两类，第一类是各时段机组的出力，为连续变量。第二类是各时段机组的启停状态，为整数变量，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表示关停，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表示启动。</a:t>
            </a:r>
            <a:endParaRPr lang="zh-CN" altLang="en-US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本问题属于混合整数规划（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MIP</a:t>
            </a: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）问题，即要在决策变量的可行解空间里找到一组最优解，使得目标函数尽可能取得极值。对于混合整数规划，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CPLEX</a:t>
            </a: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提供了快速的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MIP</a:t>
            </a: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求解方法。</a:t>
            </a:r>
            <a:endParaRPr lang="zh-CN" altLang="en-US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 advTm="4000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4099354-F7EB-4424-9ECD-62FDF0983E27}"/>
              </a:ext>
            </a:extLst>
          </p:cNvPr>
          <p:cNvSpPr/>
          <p:nvPr/>
        </p:nvSpPr>
        <p:spPr>
          <a:xfrm>
            <a:off x="683568" y="411510"/>
            <a:ext cx="7200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已知数据</a:t>
            </a:r>
            <a:endParaRPr lang="en-US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一、机组参数</a:t>
            </a:r>
            <a:endParaRPr lang="en-US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dirty="0"/>
              <a:t>节点号 机组最大最小出力 煤耗参数上</a:t>
            </a:r>
            <a:r>
              <a:rPr lang="en-US" altLang="zh-CN" dirty="0"/>
              <a:t>/</a:t>
            </a:r>
            <a:r>
              <a:rPr lang="zh-CN" altLang="en-US" dirty="0"/>
              <a:t>下爬坡速率 关停</a:t>
            </a:r>
            <a:r>
              <a:rPr lang="en-US" altLang="zh-CN" dirty="0"/>
              <a:t>/</a:t>
            </a:r>
            <a:r>
              <a:rPr lang="zh-CN" altLang="en-US" dirty="0"/>
              <a:t>开机最小持续时间 启动成本 关停成本</a:t>
            </a:r>
            <a:endParaRPr lang="en-US" altLang="zh-CN" dirty="0"/>
          </a:p>
          <a:p>
            <a:pPr algn="just"/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二、网络参数</a:t>
            </a:r>
            <a:endParaRPr lang="en-US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dirty="0"/>
              <a:t>各个支路首端节点、末端节点、支路电抗 </a:t>
            </a:r>
            <a:r>
              <a:rPr lang="en-US" altLang="zh-CN" dirty="0"/>
              <a:t>1/2</a:t>
            </a:r>
            <a:r>
              <a:rPr lang="zh-CN" altLang="en-US" dirty="0"/>
              <a:t>充电电纳 支路上可以承受的最大功率</a:t>
            </a:r>
            <a:endParaRPr lang="en-US" altLang="zh-CN" dirty="0"/>
          </a:p>
          <a:p>
            <a:pPr algn="just"/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三、负荷曲线</a:t>
            </a:r>
            <a:endParaRPr lang="en-US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各个节点在不同时刻的功率需求情况</a:t>
            </a:r>
          </a:p>
        </p:txBody>
      </p:sp>
    </p:spTree>
    <p:extLst>
      <p:ext uri="{BB962C8B-B14F-4D97-AF65-F5344CB8AC3E}">
        <p14:creationId xmlns:p14="http://schemas.microsoft.com/office/powerpoint/2010/main" val="578051814"/>
      </p:ext>
    </p:extLst>
  </p:cSld>
  <p:clrMapOvr>
    <a:masterClrMapping/>
  </p:clrMapOvr>
  <p:transition advClick="0" advTm="4000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933860-B2FE-4A00-9A10-7C64B8A55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83518"/>
            <a:ext cx="3670489" cy="23623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E1861F-6099-4B3B-924C-50B4CAA10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049" y="483517"/>
            <a:ext cx="4089610" cy="23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05381"/>
      </p:ext>
    </p:extLst>
  </p:cSld>
  <p:clrMapOvr>
    <a:masterClrMapping/>
  </p:clrMapOvr>
  <p:transition advClick="0" advTm="4000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2182D76D-A540-46FF-88C6-D1101A55DA99}"/>
              </a:ext>
            </a:extLst>
          </p:cNvPr>
          <p:cNvSpPr/>
          <p:nvPr/>
        </p:nvSpPr>
        <p:spPr>
          <a:xfrm>
            <a:off x="249799" y="475296"/>
            <a:ext cx="8808143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2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目标函数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lnSpc>
                <a:spcPts val="2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目标函数即为最小化成本，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包括发电带来的煤耗成本和机组启停产生的开停机成本。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3C3359-4444-4DCF-B622-7EA9C67A4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20127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F9D3AD71-DAE4-4566-85F1-11978E62D8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811820"/>
              </p:ext>
            </p:extLst>
          </p:nvPr>
        </p:nvGraphicFramePr>
        <p:xfrm>
          <a:off x="1619672" y="217071"/>
          <a:ext cx="2578100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" name="Equation" r:id="rId3" imgW="1981200" imgH="457200" progId="Equation.DSMT4">
                  <p:embed/>
                </p:oleObj>
              </mc:Choice>
              <mc:Fallback>
                <p:oleObj name="Equation" r:id="rId3" imgW="1981200" imgH="45720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17071"/>
                        <a:ext cx="2578100" cy="595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48">
            <a:extLst>
              <a:ext uri="{FF2B5EF4-FFF2-40B4-BE49-F238E27FC236}">
                <a16:creationId xmlns:a16="http://schemas.microsoft.com/office/drawing/2014/main" id="{81B048D4-3923-4482-B7B5-8D29DD9B0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1758952"/>
            <a:ext cx="950920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6700" algn="l"/>
              </a:tabLs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其中，机组的煤耗函数可用出力的二次函数表述：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6700" algn="l"/>
              </a:tabLst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58A05E1B-B74A-4709-A885-C7663E4BFA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558528"/>
              </p:ext>
            </p:extLst>
          </p:nvPr>
        </p:nvGraphicFramePr>
        <p:xfrm>
          <a:off x="3652022" y="1684542"/>
          <a:ext cx="2151352" cy="392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" name="Equation" r:id="rId5" imgW="1524000" imgH="279400" progId="Equation.DSMT4">
                  <p:embed/>
                </p:oleObj>
              </mc:Choice>
              <mc:Fallback>
                <p:oleObj name="Equation" r:id="rId5" imgW="1524000" imgH="2794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2022" y="1684542"/>
                        <a:ext cx="2151352" cy="3927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Rectangle 49">
            <a:extLst>
              <a:ext uri="{FF2B5EF4-FFF2-40B4-BE49-F238E27FC236}">
                <a16:creationId xmlns:a16="http://schemas.microsoft.com/office/drawing/2014/main" id="{8EA564A7-AC34-4F29-84E3-E65490DDC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05" y="256971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B01F4A7-921F-4FFF-ADFF-79D610DA4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214579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等式约束条件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6700" algn="l"/>
              </a:tabLs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此即为系统的功率平衡约束。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6700" algn="l"/>
              </a:tabLst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3" name="对象 52">
            <a:extLst>
              <a:ext uri="{FF2B5EF4-FFF2-40B4-BE49-F238E27FC236}">
                <a16:creationId xmlns:a16="http://schemas.microsoft.com/office/drawing/2014/main" id="{D47E73F9-C8A1-4249-8A99-FC7948DD3A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80419"/>
              </p:ext>
            </p:extLst>
          </p:nvPr>
        </p:nvGraphicFramePr>
        <p:xfrm>
          <a:off x="2987824" y="2056267"/>
          <a:ext cx="1368152" cy="637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" name="Equation" r:id="rId7" imgW="939392" imgH="444307" progId="Equation.DSMT4">
                  <p:embed/>
                </p:oleObj>
              </mc:Choice>
              <mc:Fallback>
                <p:oleObj name="Equation" r:id="rId7" imgW="939392" imgH="444307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2056267"/>
                        <a:ext cx="1368152" cy="6378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2">
            <a:extLst>
              <a:ext uri="{FF2B5EF4-FFF2-40B4-BE49-F238E27FC236}">
                <a16:creationId xmlns:a16="http://schemas.microsoft.com/office/drawing/2014/main" id="{5D12DABE-8B33-4D78-B0F0-6C81770D0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30411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AA878DC-646B-4F18-A642-D934D94C3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2698059"/>
            <a:ext cx="9288016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不等式约束条件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热备用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6700" algn="l"/>
              </a:tabLst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D315DF85-0584-46AC-B517-CCFA56CAB5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071280"/>
              </p:ext>
            </p:extLst>
          </p:nvPr>
        </p:nvGraphicFramePr>
        <p:xfrm>
          <a:off x="1979712" y="2501554"/>
          <a:ext cx="2880320" cy="697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" name="Equation" r:id="rId9" imgW="1815312" imgH="444307" progId="Equation.DSMT4">
                  <p:embed/>
                </p:oleObj>
              </mc:Choice>
              <mc:Fallback>
                <p:oleObj name="Equation" r:id="rId9" imgW="1815312" imgH="444307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501554"/>
                        <a:ext cx="2880320" cy="6973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tangle 55">
            <a:extLst>
              <a:ext uri="{FF2B5EF4-FFF2-40B4-BE49-F238E27FC236}">
                <a16:creationId xmlns:a16="http://schemas.microsoft.com/office/drawing/2014/main" id="{3E706153-7558-46D0-B701-338A36CF2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415592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65">
            <a:extLst>
              <a:ext uri="{FF2B5EF4-FFF2-40B4-BE49-F238E27FC236}">
                <a16:creationId xmlns:a16="http://schemas.microsoft.com/office/drawing/2014/main" id="{5C56D52B-2095-4BC6-8DAF-F725B080C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3077936"/>
            <a:ext cx="118494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机组出力约束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6700" algn="l"/>
              </a:tabLst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</a:p>
        </p:txBody>
      </p:sp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5F9FCAB2-A444-4DD6-8FB9-1922207A0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011084"/>
              </p:ext>
            </p:extLst>
          </p:nvPr>
        </p:nvGraphicFramePr>
        <p:xfrm>
          <a:off x="1979467" y="3180878"/>
          <a:ext cx="2088477" cy="382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Equation" r:id="rId11" imgW="1358310" imgH="241195" progId="Equation.DSMT4">
                  <p:embed/>
                </p:oleObj>
              </mc:Choice>
              <mc:Fallback>
                <p:oleObj name="Equation" r:id="rId11" imgW="1358310" imgH="241195" progId="Equation.DSMT4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467" y="3180878"/>
                        <a:ext cx="2088477" cy="3823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Rectangle 66">
            <a:extLst>
              <a:ext uri="{FF2B5EF4-FFF2-40B4-BE49-F238E27FC236}">
                <a16:creationId xmlns:a16="http://schemas.microsoft.com/office/drawing/2014/main" id="{7F85C37F-3059-471A-B772-F12790BC6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4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71">
            <a:extLst>
              <a:ext uri="{FF2B5EF4-FFF2-40B4-BE49-F238E27FC236}">
                <a16:creationId xmlns:a16="http://schemas.microsoft.com/office/drawing/2014/main" id="{5EFD49F3-C0E1-4F77-B889-79571210F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15" y="3504113"/>
            <a:ext cx="911688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机组爬坡约束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6700" algn="l"/>
              </a:tabLst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7" name="对象 66">
            <a:extLst>
              <a:ext uri="{FF2B5EF4-FFF2-40B4-BE49-F238E27FC236}">
                <a16:creationId xmlns:a16="http://schemas.microsoft.com/office/drawing/2014/main" id="{2EF8279D-7368-4E09-9FD4-094060F900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287852"/>
              </p:ext>
            </p:extLst>
          </p:nvPr>
        </p:nvGraphicFramePr>
        <p:xfrm>
          <a:off x="2483767" y="3563275"/>
          <a:ext cx="2072619" cy="40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" name="Equation" r:id="rId13" imgW="1282700" imgH="241300" progId="Equation.DSMT4">
                  <p:embed/>
                </p:oleObj>
              </mc:Choice>
              <mc:Fallback>
                <p:oleObj name="Equation" r:id="rId13" imgW="1282700" imgH="241300" progId="Equation.DSMT4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7" y="3563275"/>
                        <a:ext cx="2072619" cy="4021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Rectangle 72">
            <a:extLst>
              <a:ext uri="{FF2B5EF4-FFF2-40B4-BE49-F238E27FC236}">
                <a16:creationId xmlns:a16="http://schemas.microsoft.com/office/drawing/2014/main" id="{23BD759E-75E8-450E-8B49-6D8F3F20D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97" y="983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9" name="对象 68">
            <a:extLst>
              <a:ext uri="{FF2B5EF4-FFF2-40B4-BE49-F238E27FC236}">
                <a16:creationId xmlns:a16="http://schemas.microsoft.com/office/drawing/2014/main" id="{58F42E80-0A4A-4007-9340-AFA9D0D59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6926196"/>
              </p:ext>
            </p:extLst>
          </p:nvPr>
        </p:nvGraphicFramePr>
        <p:xfrm>
          <a:off x="6017749" y="1420300"/>
          <a:ext cx="2729640" cy="637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" name="Equation" r:id="rId15" imgW="1841500" imgH="431800" progId="Equation.DSMT4">
                  <p:embed/>
                </p:oleObj>
              </mc:Choice>
              <mc:Fallback>
                <p:oleObj name="Equation" r:id="rId15" imgW="1841500" imgH="431800" progId="Equation.DSMT4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7749" y="1420300"/>
                        <a:ext cx="2729640" cy="6378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对象 69">
            <a:extLst>
              <a:ext uri="{FF2B5EF4-FFF2-40B4-BE49-F238E27FC236}">
                <a16:creationId xmlns:a16="http://schemas.microsoft.com/office/drawing/2014/main" id="{2153B363-E196-4D25-B8E5-68CBD4D8C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198037"/>
              </p:ext>
            </p:extLst>
          </p:nvPr>
        </p:nvGraphicFramePr>
        <p:xfrm>
          <a:off x="6017749" y="2172380"/>
          <a:ext cx="2122976" cy="575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" name="Equation" r:id="rId17" imgW="1587500" imgH="431800" progId="Equation.DSMT4">
                  <p:embed/>
                </p:oleObj>
              </mc:Choice>
              <mc:Fallback>
                <p:oleObj name="Equation" r:id="rId17" imgW="1587500" imgH="431800" progId="Equation.DSMT4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7749" y="2172380"/>
                        <a:ext cx="2122976" cy="5751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Rectangle 75">
            <a:extLst>
              <a:ext uri="{FF2B5EF4-FFF2-40B4-BE49-F238E27FC236}">
                <a16:creationId xmlns:a16="http://schemas.microsoft.com/office/drawing/2014/main" id="{7851B913-A75A-42BC-B832-401A1137F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2302" y="1136650"/>
            <a:ext cx="104498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机组起停时间约束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6700" algn="l"/>
              </a:tabLst>
            </a:pP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76">
            <a:extLst>
              <a:ext uri="{FF2B5EF4-FFF2-40B4-BE49-F238E27FC236}">
                <a16:creationId xmlns:a16="http://schemas.microsoft.com/office/drawing/2014/main" id="{C7D84971-5983-4FAC-ACD5-C4B118D5A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5892" y="21728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641600" algn="ctr"/>
                <a:tab pos="52705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641600" algn="ctr"/>
                <a:tab pos="52705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641600" algn="ctr"/>
                <a:tab pos="52705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641600" algn="ctr"/>
                <a:tab pos="52705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641600" algn="ctr"/>
                <a:tab pos="52705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641600" algn="ctr"/>
                <a:tab pos="52705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641600" algn="ctr"/>
                <a:tab pos="52705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641600" algn="ctr"/>
                <a:tab pos="52705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641600" algn="ctr"/>
                <a:tab pos="52705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41600" algn="ctr"/>
                <a:tab pos="5270500" algn="r"/>
              </a:tabLst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	</a:t>
            </a:r>
            <a:endParaRPr kumimoji="0" lang="en-US" altLang="zh-CN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41600" algn="ctr"/>
                <a:tab pos="5270500" algn="r"/>
              </a:tabLst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77">
            <a:extLst>
              <a:ext uri="{FF2B5EF4-FFF2-40B4-BE49-F238E27FC236}">
                <a16:creationId xmlns:a16="http://schemas.microsoft.com/office/drawing/2014/main" id="{41271E02-A62E-435D-AA97-4F7EEF0C0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5892" y="26046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4" name="对象 73">
            <a:extLst>
              <a:ext uri="{FF2B5EF4-FFF2-40B4-BE49-F238E27FC236}">
                <a16:creationId xmlns:a16="http://schemas.microsoft.com/office/drawing/2014/main" id="{46726814-6064-46F9-B08F-0865A65E70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324882"/>
              </p:ext>
            </p:extLst>
          </p:nvPr>
        </p:nvGraphicFramePr>
        <p:xfrm>
          <a:off x="5875952" y="3041144"/>
          <a:ext cx="1805188" cy="72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" name="Equation" r:id="rId19" imgW="1333500" imgH="533400" progId="Equation.DSMT4">
                  <p:embed/>
                </p:oleObj>
              </mc:Choice>
              <mc:Fallback>
                <p:oleObj name="Equation" r:id="rId19" imgW="1333500" imgH="533400" progId="Equation.DSMT4">
                  <p:embed/>
                  <p:pic>
                    <p:nvPicPr>
                      <p:cNvPr id="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5952" y="3041144"/>
                        <a:ext cx="1805188" cy="722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对象 74">
            <a:extLst>
              <a:ext uri="{FF2B5EF4-FFF2-40B4-BE49-F238E27FC236}">
                <a16:creationId xmlns:a16="http://schemas.microsoft.com/office/drawing/2014/main" id="{996CE549-7560-48BB-8385-9C31232BC6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846298"/>
              </p:ext>
            </p:extLst>
          </p:nvPr>
        </p:nvGraphicFramePr>
        <p:xfrm>
          <a:off x="5875951" y="3763218"/>
          <a:ext cx="2002967" cy="824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Equation" r:id="rId21" imgW="1295400" imgH="533400" progId="Equation.DSMT4">
                  <p:embed/>
                </p:oleObj>
              </mc:Choice>
              <mc:Fallback>
                <p:oleObj name="Equation" r:id="rId21" imgW="1295400" imgH="533400" progId="Equation.DSMT4">
                  <p:embed/>
                  <p:pic>
                    <p:nvPicPr>
                      <p:cNvPr id="0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5951" y="3763218"/>
                        <a:ext cx="2002967" cy="8247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Rectangle 80">
            <a:extLst>
              <a:ext uri="{FF2B5EF4-FFF2-40B4-BE49-F238E27FC236}">
                <a16:creationId xmlns:a16="http://schemas.microsoft.com/office/drawing/2014/main" id="{915002CF-298F-4FC5-BD53-96D733CC7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5952" y="277261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起停费用约束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6700" algn="l"/>
              </a:tabLst>
            </a:pPr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81">
            <a:extLst>
              <a:ext uri="{FF2B5EF4-FFF2-40B4-BE49-F238E27FC236}">
                <a16:creationId xmlns:a16="http://schemas.microsoft.com/office/drawing/2014/main" id="{6CE8A7D2-B3C3-476F-9B6C-B2A651487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5952" y="376321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641600" algn="ctr"/>
                <a:tab pos="52705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641600" algn="ctr"/>
                <a:tab pos="52705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641600" algn="ctr"/>
                <a:tab pos="52705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641600" algn="ctr"/>
                <a:tab pos="52705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641600" algn="ctr"/>
                <a:tab pos="52705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641600" algn="ctr"/>
                <a:tab pos="52705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641600" algn="ctr"/>
                <a:tab pos="52705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641600" algn="ctr"/>
                <a:tab pos="52705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641600" algn="ctr"/>
                <a:tab pos="52705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41600" algn="ctr"/>
                <a:tab pos="5270500" algn="r"/>
              </a:tabLst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	</a:t>
            </a:r>
            <a:endParaRPr kumimoji="0" lang="en-US" altLang="zh-CN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41600" algn="ctr"/>
                <a:tab pos="5270500" algn="r"/>
              </a:tabLst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82">
            <a:extLst>
              <a:ext uri="{FF2B5EF4-FFF2-40B4-BE49-F238E27FC236}">
                <a16:creationId xmlns:a16="http://schemas.microsoft.com/office/drawing/2014/main" id="{A0FBFB2D-BD27-4CE8-A78E-FF4DA5084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5952" y="429661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2C438F2-23BF-4C89-93E4-B57F2F1A9DD0}"/>
              </a:ext>
            </a:extLst>
          </p:cNvPr>
          <p:cNvSpPr/>
          <p:nvPr/>
        </p:nvSpPr>
        <p:spPr>
          <a:xfrm>
            <a:off x="286297" y="1288184"/>
            <a:ext cx="8783363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2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机组约束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79834"/>
      </p:ext>
    </p:extLst>
  </p:cSld>
  <p:clrMapOvr>
    <a:masterClrMapping/>
  </p:clrMapOvr>
  <p:transition advClick="0" advTm="4000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68FCE23-CB84-4A69-BF67-831C8EB89296}"/>
              </a:ext>
            </a:extLst>
          </p:cNvPr>
          <p:cNvSpPr/>
          <p:nvPr/>
        </p:nvSpPr>
        <p:spPr>
          <a:xfrm>
            <a:off x="299676" y="791455"/>
            <a:ext cx="8604027" cy="411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2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zh-CN" altLang="en-US" sz="4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潮流约束</a:t>
            </a:r>
            <a:endParaRPr lang="zh-CN" altLang="zh-CN" sz="4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509897-D291-464B-9044-0D6129BFA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49" y="12756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247F0AE-43A8-4CF5-98C7-1006426009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566940"/>
              </p:ext>
            </p:extLst>
          </p:nvPr>
        </p:nvGraphicFramePr>
        <p:xfrm>
          <a:off x="437949" y="1188338"/>
          <a:ext cx="1703160" cy="381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Equation" r:id="rId3" imgW="1104900" imgH="241300" progId="Equation.DSMT4">
                  <p:embed/>
                </p:oleObj>
              </mc:Choice>
              <mc:Fallback>
                <p:oleObj name="Equation" r:id="rId3" imgW="1104900" imgH="241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949" y="1188338"/>
                        <a:ext cx="1703160" cy="3817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6C2D7CD-5136-4251-9877-A7C688B36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444" y="2114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0655238-60A3-4ADD-B230-347D55D279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400577"/>
              </p:ext>
            </p:extLst>
          </p:nvPr>
        </p:nvGraphicFramePr>
        <p:xfrm>
          <a:off x="4910062" y="1100709"/>
          <a:ext cx="3334346" cy="889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Equation" r:id="rId5" imgW="2260600" imgH="457200" progId="Equation.DSMT4">
                  <p:embed/>
                </p:oleObj>
              </mc:Choice>
              <mc:Fallback>
                <p:oleObj name="Equation" r:id="rId5" imgW="226060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0062" y="1100709"/>
                        <a:ext cx="3334346" cy="8899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D74A20D2-17DB-4E8D-A4C0-4AE24CD45FCF}"/>
              </a:ext>
            </a:extLst>
          </p:cNvPr>
          <p:cNvSpPr/>
          <p:nvPr/>
        </p:nvSpPr>
        <p:spPr>
          <a:xfrm>
            <a:off x="323528" y="1570081"/>
            <a:ext cx="4320480" cy="339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2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zh-CN" altLang="en-US" sz="16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为了计算潮流，我们引入转移分布因子矩阵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88A633D-BC70-4B4F-9669-5939091BC6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701709"/>
              </p:ext>
            </p:extLst>
          </p:nvPr>
        </p:nvGraphicFramePr>
        <p:xfrm>
          <a:off x="1463181" y="2378241"/>
          <a:ext cx="389933" cy="334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Equation" r:id="rId7" imgW="266584" imgH="228501" progId="Equation.DSMT4">
                  <p:embed/>
                </p:oleObj>
              </mc:Choice>
              <mc:Fallback>
                <p:oleObj name="Equation" r:id="rId7" imgW="266584" imgH="228501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181" y="2378241"/>
                        <a:ext cx="389933" cy="3342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CC8130C-A95A-4D1C-8F97-EF73DACA01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612555"/>
              </p:ext>
            </p:extLst>
          </p:nvPr>
        </p:nvGraphicFramePr>
        <p:xfrm>
          <a:off x="3089835" y="2709484"/>
          <a:ext cx="461434" cy="382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Equation" r:id="rId9" imgW="291973" imgH="241195" progId="Equation.DSMT4">
                  <p:embed/>
                </p:oleObj>
              </mc:Choice>
              <mc:Fallback>
                <p:oleObj name="Equation" r:id="rId9" imgW="291973" imgH="241195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835" y="2709484"/>
                        <a:ext cx="461434" cy="3828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625A418-A5A8-4DB0-B893-BA0CE6A605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140219"/>
              </p:ext>
            </p:extLst>
          </p:nvPr>
        </p:nvGraphicFramePr>
        <p:xfrm>
          <a:off x="3811294" y="2709484"/>
          <a:ext cx="363202" cy="429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Equation" r:id="rId11" imgW="203112" imgH="241195" progId="Equation.DSMT4">
                  <p:embed/>
                </p:oleObj>
              </mc:Choice>
              <mc:Fallback>
                <p:oleObj name="Equation" r:id="rId11" imgW="203112" imgH="24119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1294" y="2709484"/>
                        <a:ext cx="363202" cy="4292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59058CA8-8047-4C11-A76A-9906F30F67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842268"/>
              </p:ext>
            </p:extLst>
          </p:nvPr>
        </p:nvGraphicFramePr>
        <p:xfrm>
          <a:off x="4248472" y="1621173"/>
          <a:ext cx="1714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Equation" r:id="rId13" imgW="164814" imgH="177492" progId="Equation.DSMT4">
                  <p:embed/>
                </p:oleObj>
              </mc:Choice>
              <mc:Fallback>
                <p:oleObj name="Equation" r:id="rId13" imgW="164814" imgH="177492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8472" y="1621173"/>
                        <a:ext cx="171450" cy="171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E2094B56-D987-4021-B8D6-88245F764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2393635"/>
            <a:ext cx="102606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其中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BF0B24-6CCF-4496-B4E5-CEE829C7C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779" y="2402587"/>
            <a:ext cx="45910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描述节点</a:t>
            </a:r>
            <a:r>
              <a:rPr kumimoji="0" lang="en-US" altLang="zh-CN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的注入功率对于线路</a:t>
            </a:r>
            <a:r>
              <a:rPr kumimoji="0" lang="en-US" altLang="zh-CN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产生的影响。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8E9BF5-B7D4-4C48-BBBE-02AB7AE2F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1229" y="2752041"/>
            <a:ext cx="65915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07818F-7FDF-45D2-9067-C4618A157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10" y="3130675"/>
            <a:ext cx="64043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667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（转移分布因子矩阵</a:t>
            </a:r>
            <a:r>
              <a:rPr lang="zh-CN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计算较为繁琐，开始时先忽略此约束）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A370DC5-8C79-47CF-8575-26D30E94BC66}"/>
              </a:ext>
            </a:extLst>
          </p:cNvPr>
          <p:cNvSpPr/>
          <p:nvPr/>
        </p:nvSpPr>
        <p:spPr>
          <a:xfrm>
            <a:off x="897346" y="277032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则简化模型的变量为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3012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4099354-F7EB-4424-9ECD-62FDF0983E27}"/>
              </a:ext>
            </a:extLst>
          </p:cNvPr>
          <p:cNvSpPr/>
          <p:nvPr/>
        </p:nvSpPr>
        <p:spPr>
          <a:xfrm>
            <a:off x="683568" y="411510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zh-CN" altLang="en-US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B2C4C1-202D-4629-9A07-69AA99A42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911" y="339502"/>
            <a:ext cx="508817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9583"/>
      </p:ext>
    </p:extLst>
  </p:cSld>
  <p:clrMapOvr>
    <a:masterClrMapping/>
  </p:clrMapOvr>
  <p:transition advClick="0" advTm="4000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A249F3-044F-468D-AAEA-15B1FB236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0985"/>
            <a:ext cx="6272593" cy="484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69207"/>
      </p:ext>
    </p:extLst>
  </p:cSld>
  <p:clrMapOvr>
    <a:masterClrMapping/>
  </p:clrMapOvr>
  <p:transition advClick="0" advTm="4000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D8533C-0209-4911-A669-B1F417EAF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23478"/>
            <a:ext cx="9144000" cy="180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04792"/>
      </p:ext>
    </p:extLst>
  </p:cSld>
  <p:clrMapOvr>
    <a:masterClrMapping/>
  </p:clrMapOvr>
  <p:transition advClick="0" advTm="4000">
    <p:randomBar dir="vert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337</Words>
  <Application>Microsoft Office PowerPoint</Application>
  <PresentationFormat>全屏显示(16:9)</PresentationFormat>
  <Paragraphs>52</Paragraphs>
  <Slides>14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方正北魏楷书简体</vt:lpstr>
      <vt:lpstr>方正字迹-佛君包装简体</vt:lpstr>
      <vt:lpstr>宋体</vt:lpstr>
      <vt:lpstr>Times New Roman</vt:lpstr>
      <vt:lpstr>Calibri</vt:lpstr>
      <vt:lpstr>方正美黑简体</vt:lpstr>
      <vt:lpstr>等线</vt:lpstr>
      <vt:lpstr>Arial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Lao4</dc:creator>
  <cp:lastModifiedBy>娄阳</cp:lastModifiedBy>
  <cp:revision>19</cp:revision>
  <dcterms:created xsi:type="dcterms:W3CDTF">2017-07-23T06:38:10Z</dcterms:created>
  <dcterms:modified xsi:type="dcterms:W3CDTF">2019-03-27T13:15:30Z</dcterms:modified>
</cp:coreProperties>
</file>